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57" r:id="rId4"/>
    <p:sldId id="275" r:id="rId5"/>
    <p:sldId id="269" r:id="rId6"/>
    <p:sldId id="271" r:id="rId7"/>
    <p:sldId id="276" r:id="rId8"/>
    <p:sldId id="273" r:id="rId9"/>
    <p:sldId id="274" r:id="rId10"/>
    <p:sldId id="277" r:id="rId11"/>
    <p:sldId id="284" r:id="rId12"/>
    <p:sldId id="278" r:id="rId13"/>
    <p:sldId id="279" r:id="rId14"/>
    <p:sldId id="281" r:id="rId15"/>
    <p:sldId id="280" r:id="rId16"/>
    <p:sldId id="282" r:id="rId17"/>
    <p:sldId id="283" r:id="rId18"/>
    <p:sldId id="264" r:id="rId19"/>
  </p:sldIdLst>
  <p:sldSz cx="12192000" cy="6858000"/>
  <p:notesSz cx="6858000" cy="9144000"/>
  <p:embeddedFontLst>
    <p:embeddedFont>
      <p:font typeface="HY궁서B" panose="020B0600000101010101" charset="-127"/>
      <p:regular r:id="rId21"/>
    </p:embeddedFont>
    <p:embeddedFont>
      <p:font typeface="나눔스퀘어 네오 Light" panose="020B0600000101010101" charset="-127"/>
      <p:regular r:id="rId22"/>
    </p:embeddedFont>
    <p:embeddedFont>
      <p:font typeface="나눔스퀘어 네오 OTF Bold" panose="020B0600000101010101" charset="-127"/>
      <p:bold r:id="rId23"/>
    </p:embeddedFont>
    <p:embeddedFont>
      <p:font typeface="나눔스퀘어 네오 OTF ExtraBold" panose="020B0600000101010101" charset="-127"/>
      <p:bold r:id="rId24"/>
    </p:embeddedFont>
    <p:embeddedFont>
      <p:font typeface="나눔스퀘어 네오 OTF Heavy" panose="020B0600000101010101" charset="-127"/>
      <p:bold r:id="rId25"/>
    </p:embeddedFont>
    <p:embeddedFont>
      <p:font typeface="나눔스퀘어 네오 OTF Light" panose="020B0600000101010101" charset="-127"/>
      <p:regular r:id="rId26"/>
    </p:embeddedFont>
    <p:embeddedFont>
      <p:font typeface="나눔스퀘어 네오 variable" panose="020B0600000101010101" charset="-127"/>
      <p:regular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B7B"/>
    <a:srgbClr val="131314"/>
    <a:srgbClr val="1919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7384" autoAdjust="0"/>
  </p:normalViewPr>
  <p:slideViewPr>
    <p:cSldViewPr snapToGrid="0">
      <p:cViewPr varScale="1">
        <p:scale>
          <a:sx n="51" d="100"/>
          <a:sy n="51" d="100"/>
        </p:scale>
        <p:origin x="71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8D754-B617-4C60-8087-82D7570F5E2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E4059-1DB4-4F2E-B2F0-5B46A6D99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4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71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D065-6C30-8BED-1721-049C20F73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158296-ED42-066D-05C7-DFB6F6FCF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33DC9D-867E-A197-F1D8-B5298F57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83452E-BF22-31F9-B3C2-A5EEE2D74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CA1E-D083-4A69-6EE7-5828C877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08967A-D791-ABAA-562A-65C87C926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E9780C-DE1A-F4C4-A511-77677EA9F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5A3C8-4C43-5035-0456-7D9F1D250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85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CD0DE-D3F3-3AB2-AE42-2BD09C8E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685FA3-77FE-FCBB-A2EC-A9349BAF3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4B4BDD-54E1-0694-EFCC-74013D683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A8044-EA0C-07FC-4611-1B7967E77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16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377DF-75CB-FA8B-5131-F4629C97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518733-CC51-CF59-58A1-37D575209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99FD4F-0F97-E05B-960E-BFA321829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21BD38-C2E8-9A36-34B0-3952D79E3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09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642BD-A2C3-4A7F-877C-5EE6A80EC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360E47-A736-14A2-7E40-0E1CD00AD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DAF6EC-2E94-3926-26CC-8899E7342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5A3A53-2922-6424-6766-A8C723D50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8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AF5EA-30B9-F564-35C6-05803D5A1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EC3AA7-D840-13DD-45C9-2D2F46BAD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98623D-DAC7-D97A-FCEC-D27A814FD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31D0A2-FAAD-6EE1-9E6D-0C165C401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4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6ADC-A3DE-4EAA-94A3-84231D27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66083-01D5-3A4E-3819-180A910BD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B82ECB-E90E-0BC8-23EA-922E84E32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7FF1D-D0A1-857D-387C-5146F7B51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84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6C150-92E6-606F-1D12-EAEA2D27D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C25AD8-1347-7F01-4C0E-9BD1F4527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182292-E308-B53B-4634-370E1BA2E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395A9-5C72-FB9C-B7C9-CCA5016E5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6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6410C-9BF0-7982-26DB-0BA1D67EC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6BB96F-A466-4E12-FE1A-3515FA837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82787-DAF8-2738-A554-1979C76DF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3507B9-A8FD-C11F-ADEF-385A3403E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0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07047-6305-92DD-E51D-35D8AA316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813644-442E-B7F2-3898-453EBB369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B7BB56-1E3A-781F-1706-D89862F4D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ED348-A894-B894-7BB0-D7A34C285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20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E7FF8-A2CD-3140-F493-C75E0EA2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E9CCE0-4B91-6728-E4D0-DF455DE56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9B5D4-2BAB-8B4D-D768-9E6A57A99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152E6-29DE-430E-2E98-EC1353C5E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59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17202-BAFB-8681-D70E-D0CD504C8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B46D0-D5D3-026F-F571-3BCA9A380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1FA312-F1BE-A3C1-03B0-DF188010F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FA7011-B950-0F2E-BD41-59C4A76F0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4059-1DB4-4F2E-B2F0-5B46A6D999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84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D1806-0658-7262-266A-8D8516BD7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CB68CD-7330-E2A3-22A6-C6B13E0F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645E7-6199-0C31-12FE-888B7BB8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0DF427-6ED9-DB9E-9AE2-C4514FDE5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82BB3-01EB-8B9C-3EF2-D35C4259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1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E429B-AC78-D0DE-CFF5-45A98C9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EC436F-48E4-19C9-9035-80A00D37D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1A711-C771-7764-EAB7-50E827EE8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0E121-1D35-3BB8-F416-8A26CC23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3650F-0CD0-D5C9-A116-79754963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7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F0A7EB-19EC-6B9A-57AA-31418CD2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5F3C04-FC1E-089F-9D1E-476332EC4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C53F9F-A783-CE89-E571-9E25591C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6ABD9-7063-3CC9-6C0F-B5E77937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26693-1546-3946-44D5-D8474D76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00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7CF6D-26C2-1A13-51DB-B173CA2E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2C48E-F03C-307B-36B8-7346D0A0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5F25A-11B7-DEDE-ABE6-99D66349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0FE4F-4184-DCE6-92FC-B9025CAC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80915-7036-BE91-A638-AEC54E70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39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F8F5A-67F2-03B4-B734-F60FA2D0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80A3D-86AD-CC3A-1ECD-7BEB83A13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2333AD-9E05-3C60-290A-F56D67D8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9E9E66-727E-6E2B-91FC-2B6F27B1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416B6-4DCD-EB44-CDF1-DCA2159B2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78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81FDA-3AFF-98A0-66A0-C51ECCE2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A67A86-1323-EA58-6B38-901AA1C6D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4A428A-C3CE-81E6-1BD9-AD282D1F1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9310DD-658E-8A6A-F2F5-A25D6D8F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4A5B1-A7FC-761D-91F9-4179AD94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A8588-9FB5-A88B-58C7-611F0449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0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55AAB-5A7F-8120-7E86-188085A9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AD9E44-9FF5-01CB-A2FC-C2E4A3970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A62758-C5F2-ED45-D497-88EB7ECF6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3E219C-E3FF-DBB1-B27C-A3DAA12BD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1203A7-AA10-24AA-8171-EAEEE6724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116908-F472-E5C2-28BA-23138C44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F1E1E1-28E2-57D5-8F54-C9905D2E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A6C96B-2BD7-67A5-A04A-E2211EC2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6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D95F1-9290-47CE-18B7-02509820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AEB260-828D-75F9-A456-53D269952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2F21D3-0CD1-41D8-362A-1D4EDF3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593828-5F56-0297-0426-559BFC5F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36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E87379-3081-00B8-E704-DC82274F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5DEBF7-396D-1A1A-66D0-5E3DFFE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A92D4-1095-63AC-9463-0C1D2A75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DE338-9D74-95EA-EEDE-B860E312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7DBC9-4C60-F055-A38B-018FFFDE7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CD926A-242C-637B-4080-2C1925154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2F3CD-3177-8CE7-A371-D74FAA7B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63EB71-B6CA-DFE8-FDC0-0F94F51B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456ADD-E814-FFCD-3F89-9988DF2A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62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38C75-9087-076F-9B5B-8DE151BB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16707B-8BEA-96FA-7CF1-6ED875A35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BFDE5-5252-4F2F-048F-C90C4018D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B9C34A-7034-4ECD-E8D9-04AE7726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D8B9FA-F49F-0B91-BC5C-5DD60831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25AB48-D966-ECDA-8B6F-3AF96B07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63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4642BE-9261-6056-D12A-EEF9FAF1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FB5DF-18B3-025D-2D67-15C70A298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36C77-771D-5BCB-098E-A551E97FE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C0212-33CE-4C7D-AE2E-81AB60E9099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8CC6F-CBFB-32E4-25ED-7201FE18B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1F354-9E04-79F4-6284-69808182D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407B8-52E7-4F54-9B7B-CB0863ADD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1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323F7-FD59-C6A0-43CC-19BEBABEF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60037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Ebrima" panose="02000000000000000000" pitchFamily="2" charset="0"/>
              </a:rPr>
              <a:t>Federated Learning </a:t>
            </a:r>
            <a:br>
              <a:rPr lang="en-US" altLang="ko-KR" sz="3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프라이버시 취약점 분석 및 방어</a:t>
            </a:r>
            <a:endParaRPr lang="ko-KR" altLang="en-US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51A834-9A41-5C9B-C5D1-9FC715310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2867"/>
            <a:ext cx="9144000" cy="2116589"/>
          </a:xfrm>
        </p:spPr>
        <p:txBody>
          <a:bodyPr>
            <a:normAutofit/>
          </a:bodyPr>
          <a:lstStyle/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Team. 11</a:t>
            </a:r>
            <a:endParaRPr lang="en-US" altLang="ko-KR" sz="9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20211890 </a:t>
            </a:r>
            <a:r>
              <a:rPr lang="ko-KR" altLang="en-US" sz="14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이의영</a:t>
            </a:r>
            <a:endParaRPr lang="en-US" altLang="ko-KR" sz="14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20211917 </a:t>
            </a:r>
            <a:r>
              <a:rPr lang="ko-KR" altLang="en-US" sz="1400" dirty="0" err="1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유동건</a:t>
            </a:r>
            <a:endParaRPr lang="en-US" altLang="ko-KR" sz="14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20211932 </a:t>
            </a:r>
            <a:r>
              <a:rPr lang="ko-KR" altLang="en-US" sz="1400" dirty="0" err="1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조재국</a:t>
            </a:r>
            <a:endParaRPr lang="en-US" altLang="ko-KR" sz="14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9E17D6-143D-DDD8-2C70-7C13B1251EDA}"/>
              </a:ext>
            </a:extLst>
          </p:cNvPr>
          <p:cNvCxnSpPr/>
          <p:nvPr/>
        </p:nvCxnSpPr>
        <p:spPr>
          <a:xfrm>
            <a:off x="1799771" y="3840165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37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4E3D5-645D-BF06-D54A-4951EF00D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E8B8B4-6FEE-8D95-744E-2A8C04C5DC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FF882F-5B92-03E0-6765-2F2E9989E4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00359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B1A0FB2-28BB-9B58-FE6C-A60BC1611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267638"/>
            <a:ext cx="9144000" cy="920041"/>
          </a:xfrm>
        </p:spPr>
        <p:txBody>
          <a:bodyPr>
            <a:normAutofit/>
          </a:bodyPr>
          <a:lstStyle/>
          <a:p>
            <a:pPr lvl="1"/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</a:t>
            </a:r>
            <a:r>
              <a:rPr lang="ko-KR" altLang="en-US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실험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1] </a:t>
            </a:r>
            <a:r>
              <a:rPr lang="ko-KR" altLang="en-US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공격 재현 결과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- 1</a:t>
            </a:r>
            <a:endParaRPr lang="en-US" altLang="ko-KR" sz="4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A16AE1-6AA2-1D20-3624-01B89F60E1D2}"/>
              </a:ext>
            </a:extLst>
          </p:cNvPr>
          <p:cNvCxnSpPr/>
          <p:nvPr/>
        </p:nvCxnSpPr>
        <p:spPr>
          <a:xfrm>
            <a:off x="406400" y="13037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6A61B0-D816-0588-860C-2A3A04337B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8"/>
          <a:stretch>
            <a:fillRect/>
          </a:stretch>
        </p:blipFill>
        <p:spPr>
          <a:xfrm>
            <a:off x="1846335" y="3680509"/>
            <a:ext cx="2166538" cy="2172623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8939F00-6F1A-53D1-9F21-63C40A7EF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2" t="7688" r="17984" b="8332"/>
          <a:stretch>
            <a:fillRect/>
          </a:stretch>
        </p:blipFill>
        <p:spPr bwMode="auto">
          <a:xfrm>
            <a:off x="5613551" y="3680509"/>
            <a:ext cx="2187469" cy="21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700A89-C11E-C6C0-C226-0D1F94EDA267}"/>
              </a:ext>
            </a:extLst>
          </p:cNvPr>
          <p:cNvSpPr txBox="1"/>
          <p:nvPr/>
        </p:nvSpPr>
        <p:spPr>
          <a:xfrm>
            <a:off x="673136" y="1512634"/>
            <a:ext cx="80835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설정 </a:t>
            </a: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아무런 방어 기법이 적용되지 않은 상태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	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결과 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정량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	</a:t>
            </a: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PSNR : 24.47 dB | MSE : 0.0569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	</a:t>
            </a:r>
          </a:p>
          <a:p>
            <a:endParaRPr lang="en-US" altLang="ko-KR" sz="2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sz="11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	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결론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기울기 정보만으로 </a:t>
            </a:r>
            <a:r>
              <a:rPr lang="ko-KR" altLang="en-US" sz="2000" dirty="0">
                <a:solidFill>
                  <a:schemeClr val="accent4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데이터 유출이 실제로 발생</a:t>
            </a:r>
            <a:endParaRPr lang="en-US" altLang="ko-KR" sz="20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C2A20-666A-FB14-6483-381B12900052}"/>
              </a:ext>
            </a:extLst>
          </p:cNvPr>
          <p:cNvSpPr txBox="1"/>
          <p:nvPr/>
        </p:nvSpPr>
        <p:spPr>
          <a:xfrm>
            <a:off x="4175316" y="4630157"/>
            <a:ext cx="768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원본</a:t>
            </a:r>
            <a:endParaRPr lang="ko-KR" altLang="en-US" sz="2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75E4AF-0DE8-3089-379B-70C656709BBC}"/>
              </a:ext>
            </a:extLst>
          </p:cNvPr>
          <p:cNvSpPr txBox="1"/>
          <p:nvPr/>
        </p:nvSpPr>
        <p:spPr>
          <a:xfrm>
            <a:off x="7996075" y="4630157"/>
            <a:ext cx="1521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복원 시도</a:t>
            </a:r>
            <a:endParaRPr lang="ko-KR" altLang="en-US" sz="2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57BAD2-EF46-6EB5-BD91-690C2813564D}"/>
              </a:ext>
            </a:extLst>
          </p:cNvPr>
          <p:cNvSpPr txBox="1"/>
          <p:nvPr/>
        </p:nvSpPr>
        <p:spPr>
          <a:xfrm>
            <a:off x="1598299" y="2865735"/>
            <a:ext cx="8009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결과 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정성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	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원본 이미지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자동차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동물 등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의 형체와 색상이 명확히 식별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67A4BF-B439-7B61-140A-E62BEA380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F40412-5603-C0D9-44D3-D189805910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33D04A-A792-8770-BD17-1034F89323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31934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2B761A0-A232-F11F-3654-64B8660E8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267638"/>
            <a:ext cx="10062936" cy="920041"/>
          </a:xfrm>
        </p:spPr>
        <p:txBody>
          <a:bodyPr>
            <a:normAutofit/>
          </a:bodyPr>
          <a:lstStyle/>
          <a:p>
            <a:pPr lvl="1"/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</a:t>
            </a:r>
            <a:r>
              <a:rPr lang="ko-KR" altLang="en-US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실험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1] </a:t>
            </a:r>
            <a:r>
              <a:rPr lang="ko-KR" altLang="en-US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공격 재현 결과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– 2 (Multiple)</a:t>
            </a:r>
            <a:endParaRPr lang="en-US" altLang="ko-KR" sz="4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0F817F-8B6F-84F8-9B0E-D8B0EFBB53BB}"/>
              </a:ext>
            </a:extLst>
          </p:cNvPr>
          <p:cNvCxnSpPr/>
          <p:nvPr/>
        </p:nvCxnSpPr>
        <p:spPr>
          <a:xfrm>
            <a:off x="406400" y="13037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304A4E-7925-C2F2-69E3-F716413450F1}"/>
              </a:ext>
            </a:extLst>
          </p:cNvPr>
          <p:cNvSpPr txBox="1"/>
          <p:nvPr/>
        </p:nvSpPr>
        <p:spPr>
          <a:xfrm>
            <a:off x="673136" y="1512634"/>
            <a:ext cx="80835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설정 </a:t>
            </a: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아무런 방어 기법이 적용되지 않은 상태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	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결과 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정량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	</a:t>
            </a: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PSNR : 16.65 dB | MSE : 0.3651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D3297-3DE2-6B71-9E6F-1BDEAAD04EED}"/>
              </a:ext>
            </a:extLst>
          </p:cNvPr>
          <p:cNvSpPr txBox="1"/>
          <p:nvPr/>
        </p:nvSpPr>
        <p:spPr>
          <a:xfrm>
            <a:off x="950437" y="4141169"/>
            <a:ext cx="768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원본</a:t>
            </a:r>
            <a:endParaRPr lang="ko-KR" altLang="en-US" sz="2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BB5B70-ED8B-552A-6669-D3C7DCF73BFF}"/>
              </a:ext>
            </a:extLst>
          </p:cNvPr>
          <p:cNvSpPr txBox="1"/>
          <p:nvPr/>
        </p:nvSpPr>
        <p:spPr>
          <a:xfrm>
            <a:off x="442086" y="5482124"/>
            <a:ext cx="1521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복원 시도</a:t>
            </a:r>
            <a:endParaRPr lang="ko-KR" altLang="en-US" sz="2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C64DA-A764-8F1E-9302-DAFA81983CF8}"/>
              </a:ext>
            </a:extLst>
          </p:cNvPr>
          <p:cNvSpPr txBox="1"/>
          <p:nvPr/>
        </p:nvSpPr>
        <p:spPr>
          <a:xfrm>
            <a:off x="1600201" y="2860699"/>
            <a:ext cx="5899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결과 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정성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	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구조적 정보와 색상 분포 복원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D36A349-67FD-8990-6C3F-061B68F5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866" y="3615959"/>
            <a:ext cx="93059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B59BA9A8-E1E1-5BCA-4CD1-696AB407A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0" r="21400"/>
          <a:stretch>
            <a:fillRect/>
          </a:stretch>
        </p:blipFill>
        <p:spPr bwMode="auto">
          <a:xfrm>
            <a:off x="2199865" y="4971093"/>
            <a:ext cx="9305926" cy="129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48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00ADF-215C-9A96-B46B-0AADC2943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C1238C-41DC-8091-F4F0-F12685A404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4669CD-4861-6815-D439-36316BCFAA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00359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CA64BA8-81BA-A7B5-FA0B-1EAC289DF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191834"/>
            <a:ext cx="9144000" cy="995846"/>
          </a:xfrm>
        </p:spPr>
        <p:txBody>
          <a:bodyPr>
            <a:normAutofit/>
          </a:bodyPr>
          <a:lstStyle/>
          <a:p>
            <a:pPr lvl="1"/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</a:t>
            </a:r>
            <a:r>
              <a:rPr lang="ko-KR" altLang="en-US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실험 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] </a:t>
            </a:r>
            <a:r>
              <a:rPr lang="ko-KR" altLang="en-US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대규모 배치</a:t>
            </a:r>
            <a:endParaRPr lang="en-US" altLang="ko-KR" sz="4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9AD68EE-3C9F-C0EB-66D1-E85828CAF380}"/>
              </a:ext>
            </a:extLst>
          </p:cNvPr>
          <p:cNvCxnSpPr/>
          <p:nvPr/>
        </p:nvCxnSpPr>
        <p:spPr>
          <a:xfrm>
            <a:off x="406400" y="13037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38559B-17EE-AC12-BDAE-D3D43E6E47D8}"/>
              </a:ext>
            </a:extLst>
          </p:cNvPr>
          <p:cNvSpPr txBox="1"/>
          <p:nvPr/>
        </p:nvSpPr>
        <p:spPr>
          <a:xfrm>
            <a:off x="673136" y="1512634"/>
            <a:ext cx="8083514" cy="246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설정 </a:t>
            </a: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아무런 방어 기법이 적용되지 않은 상태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CIFAR-100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데이터셋 사용 결과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정량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설정 항목</a:t>
            </a:r>
            <a:r>
              <a:rPr lang="en-US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		</a:t>
            </a:r>
            <a:r>
              <a:rPr lang="ko-KR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1 </a:t>
            </a:r>
            <a:r>
              <a:rPr lang="ko-KR" altLang="ko-KR" sz="1400" b="1" dirty="0" err="1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epoch</a:t>
            </a:r>
            <a:r>
              <a:rPr lang="en-US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	</a:t>
            </a:r>
            <a:r>
              <a:rPr lang="ko-KR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5 </a:t>
            </a:r>
            <a:r>
              <a:rPr lang="ko-KR" altLang="ko-KR" sz="1400" b="1" dirty="0" err="1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epochs</a:t>
            </a:r>
            <a:endParaRPr lang="en-US" altLang="ko-KR" sz="1400" b="1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클라이언트 수</a:t>
            </a:r>
            <a:r>
              <a:rPr lang="en-US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	</a:t>
            </a:r>
            <a:r>
              <a:rPr lang="ko-KR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4 </a:t>
            </a:r>
            <a:r>
              <a:rPr lang="ko-KR" altLang="ko-KR" sz="1400" dirty="0" err="1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images</a:t>
            </a:r>
            <a:r>
              <a:rPr lang="en-US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	</a:t>
            </a:r>
            <a:r>
              <a:rPr lang="ko-KR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8 </a:t>
            </a:r>
            <a:r>
              <a:rPr lang="ko-KR" altLang="ko-KR" sz="1400" dirty="0" err="1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images</a:t>
            </a:r>
            <a:endParaRPr lang="en-US" altLang="ko-KR" sz="14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dirty="0" err="1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Batchsize</a:t>
            </a:r>
            <a:r>
              <a:rPr lang="en-US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		</a:t>
            </a:r>
            <a:r>
              <a:rPr lang="ko-KR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2</a:t>
            </a:r>
            <a:r>
              <a:rPr lang="en-US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	</a:t>
            </a:r>
            <a:r>
              <a:rPr lang="ko-KR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2</a:t>
            </a:r>
            <a:endParaRPr lang="en-US" altLang="ko-KR" sz="14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평균 PSNR</a:t>
            </a:r>
            <a:r>
              <a:rPr lang="en-US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	</a:t>
            </a:r>
            <a:r>
              <a:rPr lang="ko-KR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16.92</a:t>
            </a:r>
            <a:r>
              <a:rPr lang="en-US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	</a:t>
            </a:r>
            <a:r>
              <a:rPr lang="ko-KR" altLang="ko-KR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14.66 </a:t>
            </a:r>
            <a:endParaRPr lang="en-US" altLang="ko-KR" sz="1400" b="1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21870-3DDC-7005-69F9-5318EF1FD19F}"/>
              </a:ext>
            </a:extLst>
          </p:cNvPr>
          <p:cNvSpPr txBox="1"/>
          <p:nvPr/>
        </p:nvSpPr>
        <p:spPr>
          <a:xfrm>
            <a:off x="5859272" y="206054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결과 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정성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여전히 원본의 객체를 명확히 확인할 수 있을 정도로 복원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48E1B8-BDAC-43C1-0482-184F19869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508" y="3390900"/>
            <a:ext cx="6392821" cy="25642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073BC8-8F19-9A5F-4145-272979A0F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36" y="4256350"/>
            <a:ext cx="5115639" cy="1019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84D290-D915-9AEC-7A9D-FEBD95FB2281}"/>
              </a:ext>
            </a:extLst>
          </p:cNvPr>
          <p:cNvSpPr txBox="1"/>
          <p:nvPr/>
        </p:nvSpPr>
        <p:spPr>
          <a:xfrm>
            <a:off x="952500" y="5598238"/>
            <a:ext cx="66548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결론</a:t>
            </a:r>
            <a:endParaRPr lang="en-US" altLang="ko-KR" sz="20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sz="1200" b="1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배치 사이즈 증가만으로는 </a:t>
            </a:r>
            <a:r>
              <a:rPr lang="ko-KR" altLang="en-US" dirty="0">
                <a:solidFill>
                  <a:srgbClr val="FF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완벽한 방어 불가</a:t>
            </a:r>
            <a:endParaRPr lang="en-US" altLang="ko-KR" sz="1800" dirty="0">
              <a:solidFill>
                <a:srgbClr val="FF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23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64FF5-CBCF-6ADF-4363-EEE76A75B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8FB1D1-7A6C-DCF5-9127-B2BB5AEA1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DA5F19-660A-4DFA-186F-89AD94BF69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00359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8B1B77A-2877-AA1E-45E6-3D3258C8B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191834"/>
            <a:ext cx="9144000" cy="995846"/>
          </a:xfrm>
        </p:spPr>
        <p:txBody>
          <a:bodyPr>
            <a:normAutofit fontScale="90000"/>
          </a:bodyPr>
          <a:lstStyle/>
          <a:p>
            <a:pPr lvl="1"/>
            <a:r>
              <a:rPr lang="ko-KR" altLang="en-US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방어 전략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(Gradient Noise Injection)</a:t>
            </a:r>
            <a:endParaRPr lang="en-US" altLang="ko-KR" sz="4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C0DF681-A6B1-F133-5A21-45BEA32DAB7B}"/>
              </a:ext>
            </a:extLst>
          </p:cNvPr>
          <p:cNvCxnSpPr/>
          <p:nvPr/>
        </p:nvCxnSpPr>
        <p:spPr>
          <a:xfrm>
            <a:off x="406400" y="13037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29750B-E530-D071-2639-C5D89491F1A1}"/>
              </a:ext>
            </a:extLst>
          </p:cNvPr>
          <p:cNvSpPr txBox="1"/>
          <p:nvPr/>
        </p:nvSpPr>
        <p:spPr>
          <a:xfrm>
            <a:off x="673136" y="1512634"/>
            <a:ext cx="80835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복원 공격의 핵심</a:t>
            </a:r>
            <a:r>
              <a:rPr lang="ko-KR" altLang="en-US" sz="20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기울기</a:t>
            </a:r>
            <a:r>
              <a:rPr lang="en-US" altLang="ko-KR" sz="20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(Gradient)</a:t>
            </a:r>
            <a:endParaRPr lang="en-US" altLang="ko-KR" sz="20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&gt; </a:t>
            </a:r>
            <a:r>
              <a:rPr lang="ko-KR" altLang="en-US" dirty="0">
                <a:solidFill>
                  <a:srgbClr val="FFC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기울기를 변형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한다면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</a:p>
        </p:txBody>
      </p:sp>
      <p:pic>
        <p:nvPicPr>
          <p:cNvPr id="8194" name="Picture 2" descr="Electronics 11 01814 g001 550">
            <a:extLst>
              <a:ext uri="{FF2B5EF4-FFF2-40B4-BE49-F238E27FC236}">
                <a16:creationId xmlns:a16="http://schemas.microsoft.com/office/drawing/2014/main" id="{A670C298-B730-AC18-2EDA-3A588B78B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6" y="2861296"/>
            <a:ext cx="5593452" cy="309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5E8D6-BF15-FFFD-FFBA-61A1A19FD0DA}"/>
              </a:ext>
            </a:extLst>
          </p:cNvPr>
          <p:cNvSpPr txBox="1"/>
          <p:nvPr/>
        </p:nvSpPr>
        <p:spPr>
          <a:xfrm>
            <a:off x="6337177" y="3120623"/>
            <a:ext cx="5528705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클라이언트가 서버로 업데이트를 전송하기 직전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파라미터에 </a:t>
            </a:r>
            <a:r>
              <a:rPr lang="ko-KR" altLang="en-US" dirty="0" err="1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가우시안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노이즈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(Gaussian Noise)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를 추가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accent2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2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공격자가 최적화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(Optimization)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과정에서 수렴하지 못하도록 방해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29573-A1B4-C76F-78EF-97E818131774}"/>
              </a:ext>
            </a:extLst>
          </p:cNvPr>
          <p:cNvSpPr txBox="1"/>
          <p:nvPr/>
        </p:nvSpPr>
        <p:spPr>
          <a:xfrm>
            <a:off x="522514" y="6208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https://www.mdpi.com/2079-9292/11/12/1814</a:t>
            </a:r>
          </a:p>
        </p:txBody>
      </p:sp>
    </p:spTree>
    <p:extLst>
      <p:ext uri="{BB962C8B-B14F-4D97-AF65-F5344CB8AC3E}">
        <p14:creationId xmlns:p14="http://schemas.microsoft.com/office/powerpoint/2010/main" val="245655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2F9006-0D37-D3D8-2B01-B87951CAE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42753C-76D5-791D-8662-963E2727D7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5E07AB-3D8A-0BBC-1A94-DFFE057C00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00359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D220D3F-D3DB-7E95-E9E0-90641576A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191834"/>
            <a:ext cx="9144000" cy="995846"/>
          </a:xfrm>
        </p:spPr>
        <p:txBody>
          <a:bodyPr>
            <a:normAutofit/>
          </a:bodyPr>
          <a:lstStyle/>
          <a:p>
            <a:pPr lvl="1"/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</a:t>
            </a:r>
            <a:r>
              <a:rPr lang="ko-KR" altLang="en-US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실험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3] </a:t>
            </a:r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노이즈 적용 결과 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- 1</a:t>
            </a:r>
            <a:endParaRPr lang="en-US" altLang="ko-KR" sz="4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62D9EF-7BB8-A0CF-0105-31B1E451D79D}"/>
              </a:ext>
            </a:extLst>
          </p:cNvPr>
          <p:cNvCxnSpPr/>
          <p:nvPr/>
        </p:nvCxnSpPr>
        <p:spPr>
          <a:xfrm>
            <a:off x="406400" y="13037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4AF3CD-C304-4535-C7E3-E6287DBFBEF9}"/>
              </a:ext>
            </a:extLst>
          </p:cNvPr>
          <p:cNvSpPr txBox="1"/>
          <p:nvPr/>
        </p:nvSpPr>
        <p:spPr>
          <a:xfrm>
            <a:off x="535020" y="1717312"/>
            <a:ext cx="8083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기존 공격 재현 코드에서 노이즈 추가 연산 후 실행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64EC8-5822-1A25-90CD-C88322C37651}"/>
              </a:ext>
            </a:extLst>
          </p:cNvPr>
          <p:cNvSpPr txBox="1"/>
          <p:nvPr/>
        </p:nvSpPr>
        <p:spPr>
          <a:xfrm>
            <a:off x="752938" y="3895133"/>
            <a:ext cx="4745504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Noise Scale : 0.05 (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실험적 설정 값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적용 대상 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원본 데이터가 아닌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연산된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기울기 값</a:t>
            </a:r>
            <a:endParaRPr lang="en-US" altLang="ko-KR" sz="16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4FDA1E-0E26-8765-978F-67DCA29574E1}"/>
              </a:ext>
            </a:extLst>
          </p:cNvPr>
          <p:cNvGrpSpPr/>
          <p:nvPr/>
        </p:nvGrpSpPr>
        <p:grpSpPr>
          <a:xfrm>
            <a:off x="465364" y="2464311"/>
            <a:ext cx="4758010" cy="786714"/>
            <a:chOff x="444824" y="2931693"/>
            <a:chExt cx="4758010" cy="7867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E82643-9BBD-EC16-2917-01D9E0A42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4876" b="2"/>
            <a:stretch>
              <a:fillRect/>
            </a:stretch>
          </p:blipFill>
          <p:spPr>
            <a:xfrm>
              <a:off x="444824" y="2931693"/>
              <a:ext cx="4758010" cy="786714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2A448CA-D4E0-597E-46E6-91CE8F0C4596}"/>
                </a:ext>
              </a:extLst>
            </p:cNvPr>
            <p:cNvSpPr/>
            <p:nvPr/>
          </p:nvSpPr>
          <p:spPr>
            <a:xfrm flipV="1">
              <a:off x="1841500" y="3352799"/>
              <a:ext cx="1263650" cy="187843"/>
            </a:xfrm>
            <a:prstGeom prst="round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9611E29-5F66-90D8-1348-DDD79FBC1649}"/>
              </a:ext>
            </a:extLst>
          </p:cNvPr>
          <p:cNvSpPr txBox="1"/>
          <p:nvPr/>
        </p:nvSpPr>
        <p:spPr>
          <a:xfrm>
            <a:off x="6662163" y="1574522"/>
            <a:ext cx="449021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노이즈 추가 후 모델 수렴 결과</a:t>
            </a:r>
            <a:endParaRPr lang="en-US" altLang="ko-KR" sz="2400" dirty="0">
              <a:solidFill>
                <a:schemeClr val="accent5">
                  <a:lumMod val="60000"/>
                  <a:lumOff val="40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C785743-9807-3B94-C63C-C0BC561F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24" y="2283683"/>
            <a:ext cx="6215063" cy="40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12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4558E-D36F-8A64-6E8E-94F88F49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36E725-266A-9506-EB59-8312F625A0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E53CE2-82C7-1AE1-01D1-68CACC4D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698976" y="672388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4DCA4BA-A6AD-532D-6BB6-E74E264B7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191834"/>
            <a:ext cx="9144000" cy="995846"/>
          </a:xfrm>
        </p:spPr>
        <p:txBody>
          <a:bodyPr>
            <a:normAutofit/>
          </a:bodyPr>
          <a:lstStyle/>
          <a:p>
            <a:pPr lvl="1"/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[</a:t>
            </a:r>
            <a:r>
              <a:rPr lang="ko-KR" altLang="en-US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실험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3] </a:t>
            </a:r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노이즈 적용 결과 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- 2</a:t>
            </a:r>
            <a:endParaRPr lang="en-US" altLang="ko-KR" sz="4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E3EBF28-DD77-4190-F655-6A786E58B6A9}"/>
              </a:ext>
            </a:extLst>
          </p:cNvPr>
          <p:cNvCxnSpPr/>
          <p:nvPr/>
        </p:nvCxnSpPr>
        <p:spPr>
          <a:xfrm>
            <a:off x="400050" y="12783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8E9B586-75DE-B32F-AB5F-6B727B3746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473" b="1"/>
          <a:stretch>
            <a:fillRect/>
          </a:stretch>
        </p:blipFill>
        <p:spPr>
          <a:xfrm>
            <a:off x="6719991" y="1519363"/>
            <a:ext cx="5262459" cy="36006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E98607-7C43-42B7-C1C2-31AD3CA9C175}"/>
              </a:ext>
            </a:extLst>
          </p:cNvPr>
          <p:cNvSpPr txBox="1"/>
          <p:nvPr/>
        </p:nvSpPr>
        <p:spPr>
          <a:xfrm>
            <a:off x="647732" y="1419907"/>
            <a:ext cx="492602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노이즈 추가 후 공격 시도 결과</a:t>
            </a:r>
            <a:endParaRPr lang="en-US" altLang="ko-KR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E2656-220E-3BB6-E374-491EEA3DF4F4}"/>
              </a:ext>
            </a:extLst>
          </p:cNvPr>
          <p:cNvSpPr txBox="1"/>
          <p:nvPr/>
        </p:nvSpPr>
        <p:spPr>
          <a:xfrm>
            <a:off x="795804" y="2458755"/>
            <a:ext cx="4148516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단일 이미지</a:t>
            </a:r>
            <a:endParaRPr lang="en-US" altLang="ko-KR" sz="2400" dirty="0">
              <a:solidFill>
                <a:schemeClr val="accent6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PSNR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6.99 dB</a:t>
            </a:r>
            <a:endParaRPr lang="en-US" altLang="ko-KR" sz="18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MSE : 3.1865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A5A7F50D-939F-5EF8-FAEE-65B46617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5120843"/>
            <a:ext cx="117729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E1725F-80E4-BC71-1C3A-59C11DE21540}"/>
              </a:ext>
            </a:extLst>
          </p:cNvPr>
          <p:cNvSpPr txBox="1"/>
          <p:nvPr/>
        </p:nvSpPr>
        <p:spPr>
          <a:xfrm>
            <a:off x="3464770" y="2458755"/>
            <a:ext cx="2959100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다중 이미지</a:t>
            </a:r>
            <a:r>
              <a:rPr lang="en-US" altLang="ko-KR" sz="2400" dirty="0">
                <a:solidFill>
                  <a:schemeClr val="accent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(8</a:t>
            </a:r>
            <a:r>
              <a:rPr lang="ko-KR" altLang="en-US" sz="2400" dirty="0">
                <a:solidFill>
                  <a:schemeClr val="accent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장</a:t>
            </a:r>
            <a:r>
              <a:rPr lang="en-US" altLang="ko-KR" sz="2400" dirty="0">
                <a:solidFill>
                  <a:schemeClr val="accent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PSNR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6.98 dB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MSE : 3.2096</a:t>
            </a:r>
          </a:p>
        </p:txBody>
      </p:sp>
    </p:spTree>
    <p:extLst>
      <p:ext uri="{BB962C8B-B14F-4D97-AF65-F5344CB8AC3E}">
        <p14:creationId xmlns:p14="http://schemas.microsoft.com/office/powerpoint/2010/main" val="64904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E60E3-BC11-7831-93F4-F0B6BFD9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422DB7-5A9E-A490-08C8-DD00EADA88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764D39-9EF1-F3E9-544F-3A5F53C87C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00359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97A041E-5A85-9B8A-F844-2F7DF4058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191834"/>
            <a:ext cx="9144000" cy="995846"/>
          </a:xfrm>
        </p:spPr>
        <p:txBody>
          <a:bodyPr>
            <a:normAutofit/>
          </a:bodyPr>
          <a:lstStyle/>
          <a:p>
            <a:pPr lvl="1"/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결과 비교 및 분석</a:t>
            </a:r>
            <a:endParaRPr lang="en-US" altLang="ko-KR" sz="4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ADLaM Display" panose="02010000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1319A-4489-9212-ABC0-351E28D0F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94" y="1387665"/>
            <a:ext cx="4516713" cy="3387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B8ABB0-F912-ECC4-0606-035F0198E9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23" y="1387665"/>
            <a:ext cx="4516713" cy="3387535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B72C49E-0A18-C9D6-CBDE-65495D3E4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49860"/>
              </p:ext>
            </p:extLst>
          </p:nvPr>
        </p:nvGraphicFramePr>
        <p:xfrm>
          <a:off x="1765300" y="5025995"/>
          <a:ext cx="8623300" cy="1642530"/>
        </p:xfrm>
        <a:graphic>
          <a:graphicData uri="http://schemas.openxmlformats.org/drawingml/2006/table">
            <a:tbl>
              <a:tblPr/>
              <a:tblGrid>
                <a:gridCol w="1092911">
                  <a:extLst>
                    <a:ext uri="{9D8B030D-6E8A-4147-A177-3AD203B41FA5}">
                      <a16:colId xmlns:a16="http://schemas.microsoft.com/office/drawing/2014/main" val="4169978773"/>
                    </a:ext>
                  </a:extLst>
                </a:gridCol>
                <a:gridCol w="3606089">
                  <a:extLst>
                    <a:ext uri="{9D8B030D-6E8A-4147-A177-3AD203B41FA5}">
                      <a16:colId xmlns:a16="http://schemas.microsoft.com/office/drawing/2014/main" val="2638972147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1885714336"/>
                    </a:ext>
                  </a:extLst>
                </a:gridCol>
              </a:tblGrid>
              <a:tr h="3461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Metric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Clean (Before Noise)</a:t>
                      </a:r>
                      <a:endParaRPr lang="en-US" sz="18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Noisy (Multiple)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222495"/>
                  </a:ext>
                </a:extLst>
              </a:tr>
              <a:tr h="445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PSNR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나눔스퀘어 네오 OTF Light" panose="00000400000000000000" pitchFamily="50" charset="-127"/>
                          <a:ea typeface="나눔스퀘어 네오 OTF Light" panose="00000400000000000000" pitchFamily="50" charset="-127"/>
                        </a:rPr>
                        <a:t>16.65 dB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500" b="0" dirty="0">
                          <a:solidFill>
                            <a:schemeClr val="bg1"/>
                          </a:solidFill>
                          <a:latin typeface="나눔스퀘어 네오 OTF Light" panose="00000400000000000000" pitchFamily="50" charset="-127"/>
                          <a:ea typeface="나눔스퀘어 네오 OTF Light" panose="00000400000000000000" pitchFamily="50" charset="-127"/>
                        </a:rPr>
                        <a:t>6.98 dB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962576"/>
                  </a:ext>
                </a:extLst>
              </a:tr>
              <a:tr h="4854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MSE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나눔스퀘어 네오 OTF Light" panose="00000400000000000000" pitchFamily="50" charset="-127"/>
                          <a:ea typeface="나눔스퀘어 네오 OTF Light" panose="00000400000000000000" pitchFamily="50" charset="-127"/>
                        </a:rPr>
                        <a:t>0.3651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500" b="0" dirty="0">
                          <a:solidFill>
                            <a:schemeClr val="bg1"/>
                          </a:solidFill>
                          <a:latin typeface="나눔스퀘어 네오 OTF Light" panose="00000400000000000000" pitchFamily="50" charset="-127"/>
                          <a:ea typeface="나눔스퀘어 네오 OTF Light" panose="00000400000000000000" pitchFamily="50" charset="-127"/>
                        </a:rPr>
                        <a:t>3.2096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82254"/>
                  </a:ext>
                </a:extLst>
              </a:tr>
              <a:tr h="364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500" b="0" dirty="0">
                        <a:solidFill>
                          <a:schemeClr val="bg1"/>
                        </a:solidFill>
                        <a:latin typeface="나눔스퀘어 네오 OTF Light" panose="00000400000000000000" pitchFamily="50" charset="-127"/>
                        <a:ea typeface="나눔스퀘어 네오 OTF Light" panose="000004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sz="1500" b="0" dirty="0">
                        <a:solidFill>
                          <a:schemeClr val="bg1"/>
                        </a:solidFill>
                        <a:latin typeface="나눔스퀘어 네오 OTF Light" panose="00000400000000000000" pitchFamily="50" charset="-127"/>
                        <a:ea typeface="나눔스퀘어 네오 OTF Light" panose="000004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232785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95AED-018F-2572-9B7C-1CF7152C7D47}"/>
              </a:ext>
            </a:extLst>
          </p:cNvPr>
          <p:cNvSpPr/>
          <p:nvPr/>
        </p:nvSpPr>
        <p:spPr>
          <a:xfrm>
            <a:off x="8851900" y="2133600"/>
            <a:ext cx="527050" cy="13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BE6DEC-F6D4-52E0-6944-91D5AF279675}"/>
              </a:ext>
            </a:extLst>
          </p:cNvPr>
          <p:cNvSpPr txBox="1"/>
          <p:nvPr/>
        </p:nvSpPr>
        <p:spPr>
          <a:xfrm>
            <a:off x="8864600" y="2127821"/>
            <a:ext cx="534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3.2096</a:t>
            </a:r>
            <a:endParaRPr lang="ko-KR" altLang="en-US" sz="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02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5C041-C3CE-7303-336D-58A7E550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5E0F86-2848-3001-BC7A-445ACAF2BB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470271-85F1-5173-0A0D-285DFBC209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698976" y="672388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6EF99F3-134F-4951-6025-2C0D0A67A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191834"/>
            <a:ext cx="9144000" cy="995846"/>
          </a:xfrm>
        </p:spPr>
        <p:txBody>
          <a:bodyPr>
            <a:normAutofit/>
          </a:bodyPr>
          <a:lstStyle/>
          <a:p>
            <a:pPr lvl="1"/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DLaM Display" panose="02010000000000000000" pitchFamily="2" charset="0"/>
              </a:rPr>
              <a:t>Trade-off</a:t>
            </a:r>
            <a:r>
              <a:rPr lang="en-US" altLang="ko-KR" sz="3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DLaM Display" panose="02010000000000000000" pitchFamily="2" charset="0"/>
              </a:rPr>
              <a:t>(Conclusion) 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DLaM Display" panose="02010000000000000000" pitchFamily="2" charset="0"/>
              </a:rPr>
              <a:t>&amp; If?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5858468-1023-CB80-D417-4A4E019DF1A6}"/>
              </a:ext>
            </a:extLst>
          </p:cNvPr>
          <p:cNvCxnSpPr/>
          <p:nvPr/>
        </p:nvCxnSpPr>
        <p:spPr>
          <a:xfrm>
            <a:off x="400050" y="12783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F0A21B-8E5D-2758-2F94-2AC596C030DC}"/>
              </a:ext>
            </a:extLst>
          </p:cNvPr>
          <p:cNvSpPr txBox="1"/>
          <p:nvPr/>
        </p:nvSpPr>
        <p:spPr>
          <a:xfrm>
            <a:off x="700671" y="1429179"/>
            <a:ext cx="10557996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가우시안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노이즈 적용 후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기울기 역추적을 통한 공격을 성공적으로 방어했으나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노이즈로 인해 모델 학습 성능까지 저하되는 현상 발생</a:t>
            </a:r>
            <a:r>
              <a:rPr lang="en-US" altLang="ko-KR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 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일반적으로 보안성과 학습 성능이 반비례함을 입증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pic>
        <p:nvPicPr>
          <p:cNvPr id="13314" name="Picture 2" descr="Model of trade-off of differential privacy.">
            <a:extLst>
              <a:ext uri="{FF2B5EF4-FFF2-40B4-BE49-F238E27FC236}">
                <a16:creationId xmlns:a16="http://schemas.microsoft.com/office/drawing/2014/main" id="{6254C546-CA8B-ED09-E66F-CD72C38B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89" y="2524923"/>
            <a:ext cx="4599629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69D919-C8FD-9A4B-9E1A-9D96C149EFCD}"/>
              </a:ext>
            </a:extLst>
          </p:cNvPr>
          <p:cNvSpPr txBox="1"/>
          <p:nvPr/>
        </p:nvSpPr>
        <p:spPr>
          <a:xfrm>
            <a:off x="6470131" y="2471484"/>
            <a:ext cx="4793050" cy="314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+ </a:t>
            </a:r>
            <a:r>
              <a:rPr lang="ko-KR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추가 시도</a:t>
            </a:r>
            <a:endParaRPr lang="en-US" altLang="ko-KR" sz="2400" dirty="0">
              <a:solidFill>
                <a:schemeClr val="accent5">
                  <a:lumMod val="40000"/>
                  <a:lumOff val="60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Noise scale : 0.05 -&gt; 0.01 </a:t>
            </a:r>
            <a:r>
              <a:rPr lang="ko-KR" altLang="en-US" sz="20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변경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모델 학습 능력 회복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최적의 노이즈 스케일</a:t>
            </a:r>
            <a:r>
              <a:rPr lang="en-US" altLang="ko-KR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(Optimal Noise Scale)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탐색에 대한 추가 연구 필요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5EF05-AED8-638A-EF89-F33D9635C8E5}"/>
              </a:ext>
            </a:extLst>
          </p:cNvPr>
          <p:cNvSpPr txBox="1"/>
          <p:nvPr/>
        </p:nvSpPr>
        <p:spPr>
          <a:xfrm>
            <a:off x="1146604" y="5853040"/>
            <a:ext cx="6096000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Privacy(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보안성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과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Utility(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유용성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의 반비례 관계</a:t>
            </a:r>
            <a:endParaRPr lang="en-US" altLang="ko-KR" sz="16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0E466-20B6-6B78-236F-55DA44430B40}"/>
              </a:ext>
            </a:extLst>
          </p:cNvPr>
          <p:cNvSpPr txBox="1"/>
          <p:nvPr/>
        </p:nvSpPr>
        <p:spPr>
          <a:xfrm>
            <a:off x="577850" y="6223640"/>
            <a:ext cx="8718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https://www.researchgate.net/figure/Model-of-trade-off-of-differential-privacy_fig2_328587643</a:t>
            </a:r>
          </a:p>
        </p:txBody>
      </p:sp>
    </p:spTree>
    <p:extLst>
      <p:ext uri="{BB962C8B-B14F-4D97-AF65-F5344CB8AC3E}">
        <p14:creationId xmlns:p14="http://schemas.microsoft.com/office/powerpoint/2010/main" val="1272417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6094B-01CD-894E-C895-D4FA2E07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3E8BF-2BEE-C3A5-AAB2-954272FC9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397" y="2732810"/>
            <a:ext cx="4095206" cy="118768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Thanks!</a:t>
            </a:r>
            <a:endParaRPr lang="ko-KR" altLang="en-US" sz="8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96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B2A90-D0B6-ED49-E4BC-1E90B028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375A607-6EFB-9B6E-8E91-2DF785B2A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431800"/>
            <a:ext cx="9144000" cy="768580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연합 학습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(FL)</a:t>
            </a:r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의 필요성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8B0DB-571D-6293-30B2-162ADED3D87F}"/>
              </a:ext>
            </a:extLst>
          </p:cNvPr>
          <p:cNvCxnSpPr/>
          <p:nvPr/>
        </p:nvCxnSpPr>
        <p:spPr>
          <a:xfrm>
            <a:off x="406400" y="13164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B744D2-E94A-0BB7-3AEB-D38C8359A11C}"/>
              </a:ext>
            </a:extLst>
          </p:cNvPr>
          <p:cNvSpPr txBox="1"/>
          <p:nvPr/>
        </p:nvSpPr>
        <p:spPr>
          <a:xfrm>
            <a:off x="475053" y="2736502"/>
            <a:ext cx="679268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중앙 </a:t>
            </a:r>
            <a:r>
              <a:rPr lang="ko-KR" altLang="en-US" sz="2400" b="1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집중식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학습</a:t>
            </a:r>
            <a:endParaRPr lang="en-US" altLang="ko-KR" sz="2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buNone/>
            </a:pPr>
            <a:endParaRPr lang="ko-KR" altLang="en-US" sz="2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&gt; </a:t>
            </a:r>
            <a:r>
              <a:rPr lang="ko-KR" altLang="en-US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전통적인 </a:t>
            </a:r>
            <a:r>
              <a:rPr lang="ko-KR" altLang="en-US" b="1" dirty="0" err="1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머신러닝</a:t>
            </a: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(ML) </a:t>
            </a:r>
            <a:r>
              <a:rPr lang="ko-KR" altLang="en-US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방식</a:t>
            </a:r>
            <a:endParaRPr lang="en-US" altLang="ko-KR" b="1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모든 데이터를 </a:t>
            </a:r>
            <a:r>
              <a:rPr lang="ko-KR" altLang="en-US" b="1" dirty="0">
                <a:solidFill>
                  <a:schemeClr val="accent4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단일 중앙 서버</a:t>
            </a:r>
            <a:r>
              <a:rPr lang="ko-KR" altLang="en-US" dirty="0">
                <a:solidFill>
                  <a:schemeClr val="accent4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로 수집하여 모델을 학습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A183D-1915-A2DD-FCB4-EFB115096D80}"/>
              </a:ext>
            </a:extLst>
          </p:cNvPr>
          <p:cNvSpPr txBox="1"/>
          <p:nvPr/>
        </p:nvSpPr>
        <p:spPr>
          <a:xfrm>
            <a:off x="7681686" y="6394393"/>
            <a:ext cx="415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https://www.jaenung.net/tree/24759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2FF8CF-0628-0246-0BC2-944FF85504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457950" y="1589513"/>
            <a:ext cx="4763697" cy="4826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336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F3B6C0-8A10-DF8B-8BCD-E3FA3C5A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25585E2-EA7C-B0D1-6619-40536620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355600"/>
            <a:ext cx="9144000" cy="844780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연합 학습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(FL) </a:t>
            </a:r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의 필요성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4AB13CE-2AF0-5285-71B3-D39102D21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514" y="1834381"/>
            <a:ext cx="9901646" cy="4744218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시대가 흐를수록 보안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개인 정보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의 가치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l"/>
            <a:endParaRPr lang="en-US" altLang="ko-KR" dirty="0">
              <a:solidFill>
                <a:schemeClr val="bg1">
                  <a:lumMod val="8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유럽연합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(EU)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의 일반 데이터 보호 규정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l"/>
            <a:r>
              <a:rPr lang="en-US" altLang="ko-KR" sz="18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GDPR </a:t>
            </a:r>
            <a:r>
              <a:rPr lang="en-US" altLang="ko-KR" sz="18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(General Data Protection Regulation)</a:t>
            </a:r>
          </a:p>
          <a:p>
            <a:pPr algn="l"/>
            <a:r>
              <a:rPr lang="ko-KR" altLang="en-US" sz="1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endParaRPr lang="en-US" altLang="ko-KR" sz="1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l"/>
            <a:endParaRPr lang="en-US" altLang="ko-KR" sz="1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l"/>
            <a:r>
              <a:rPr lang="en-US" altLang="ko-KR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데이터 주체에게 데이터에 대한 통제권 부여</a:t>
            </a:r>
            <a:r>
              <a:rPr lang="en-US" altLang="ko-KR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</a:p>
          <a:p>
            <a:pPr algn="l"/>
            <a:r>
              <a:rPr lang="ko-KR" altLang="en-US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위반 시 막대한 벌금을 부과</a:t>
            </a:r>
            <a:r>
              <a:rPr lang="en-US" altLang="ko-KR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 </a:t>
            </a:r>
          </a:p>
          <a:p>
            <a:pPr algn="l"/>
            <a:endParaRPr lang="en-US" altLang="ko-KR" sz="1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l"/>
            <a:endParaRPr lang="en-US" altLang="ko-KR" sz="1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l"/>
            <a:r>
              <a:rPr lang="en-US" altLang="ko-KR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&gt; </a:t>
            </a:r>
            <a:r>
              <a:rPr lang="ko-KR" altLang="en-US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 세계적인 </a:t>
            </a:r>
            <a:r>
              <a:rPr lang="ko-KR" altLang="en-US" sz="18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프라이버시 중심</a:t>
            </a:r>
            <a:r>
              <a:rPr lang="en-US" altLang="ko-KR" sz="18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(Privacy-centric)</a:t>
            </a:r>
            <a:r>
              <a:rPr lang="ko-KR" altLang="en-US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l"/>
            <a:r>
              <a:rPr lang="ko-KR" altLang="en-US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데이터 처리의 표준을 제시</a:t>
            </a:r>
            <a:r>
              <a:rPr lang="en-US" altLang="ko-KR" sz="18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FF273221-5557-77C2-13B4-28527C9FEDBA}"/>
              </a:ext>
            </a:extLst>
          </p:cNvPr>
          <p:cNvSpPr/>
          <p:nvPr/>
        </p:nvSpPr>
        <p:spPr>
          <a:xfrm>
            <a:off x="5860034" y="1839962"/>
            <a:ext cx="299466" cy="374232"/>
          </a:xfrm>
          <a:prstGeom prst="upArrow">
            <a:avLst>
              <a:gd name="adj1" fmla="val 8072"/>
              <a:gd name="adj2" fmla="val 5598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97B7B"/>
              </a:highligh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B8156C-B807-1075-7174-1EAAC666F38F}"/>
              </a:ext>
            </a:extLst>
          </p:cNvPr>
          <p:cNvCxnSpPr>
            <a:cxnSpLocks/>
          </p:cNvCxnSpPr>
          <p:nvPr/>
        </p:nvCxnSpPr>
        <p:spPr>
          <a:xfrm>
            <a:off x="406400" y="1316493"/>
            <a:ext cx="654402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2F1D91-8C2D-E855-7EFF-1F1C32212B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75450" y="1312468"/>
            <a:ext cx="4683470" cy="5206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A38A0-1288-9D8C-798F-1EA3F4F41125}"/>
              </a:ext>
            </a:extLst>
          </p:cNvPr>
          <p:cNvSpPr txBox="1"/>
          <p:nvPr/>
        </p:nvSpPr>
        <p:spPr>
          <a:xfrm>
            <a:off x="6629400" y="6519383"/>
            <a:ext cx="5276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https://www.newsspirit.kr/news/articleView.html?idxno=24579</a:t>
            </a:r>
          </a:p>
        </p:txBody>
      </p:sp>
    </p:spTree>
    <p:extLst>
      <p:ext uri="{BB962C8B-B14F-4D97-AF65-F5344CB8AC3E}">
        <p14:creationId xmlns:p14="http://schemas.microsoft.com/office/powerpoint/2010/main" val="275923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B9CBD9-E2B4-3F56-C1ED-194872E1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5C8DF1-38D1-5101-8449-B7C857578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431800"/>
            <a:ext cx="9144000" cy="768580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연합 학습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(FL) </a:t>
            </a:r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의 필요성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24B038-B7D7-2A52-53CD-1F4AB56C19DD}"/>
              </a:ext>
            </a:extLst>
          </p:cNvPr>
          <p:cNvCxnSpPr/>
          <p:nvPr/>
        </p:nvCxnSpPr>
        <p:spPr>
          <a:xfrm>
            <a:off x="406400" y="13164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75AC5E-C593-F9F8-1F4B-07772FF4D2ED}"/>
              </a:ext>
            </a:extLst>
          </p:cNvPr>
          <p:cNvSpPr txBox="1"/>
          <p:nvPr/>
        </p:nvSpPr>
        <p:spPr>
          <a:xfrm>
            <a:off x="522514" y="1752800"/>
            <a:ext cx="946785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중앙 </a:t>
            </a:r>
            <a:r>
              <a:rPr lang="ko-KR" altLang="en-US" sz="2400" b="1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집중식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학습의 문제점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: </a:t>
            </a:r>
            <a:r>
              <a:rPr lang="ko-KR" altLang="en-US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단일 중앙 서버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로 수집하여 모델을 학습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buNone/>
            </a:pP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2000" dirty="0">
                <a:solidFill>
                  <a:schemeClr val="accent4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&gt; </a:t>
            </a:r>
            <a:r>
              <a:rPr lang="ko-KR" altLang="en-US" sz="2000" dirty="0">
                <a:solidFill>
                  <a:schemeClr val="accent4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서버가 원본 데이터를 소유하게 됨</a:t>
            </a:r>
            <a:r>
              <a:rPr lang="en-US" altLang="ko-KR" sz="2000" dirty="0">
                <a:solidFill>
                  <a:schemeClr val="accent4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77FFA-F503-87BD-0A7A-607EB09152BF}"/>
              </a:ext>
            </a:extLst>
          </p:cNvPr>
          <p:cNvSpPr txBox="1"/>
          <p:nvPr/>
        </p:nvSpPr>
        <p:spPr>
          <a:xfrm>
            <a:off x="4335350" y="3383837"/>
            <a:ext cx="77995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분산된 지능 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연합 학습</a:t>
            </a:r>
            <a:endParaRPr lang="en-US" altLang="ko-KR" sz="2400" b="1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buNone/>
            </a:pP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buNone/>
            </a:pPr>
            <a:r>
              <a:rPr lang="ko-KR" altLang="en-US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데이터를 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여러 분산된 로컬 장치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클라이언트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에서 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buNone/>
            </a:pPr>
            <a:r>
              <a:rPr lang="ko-KR" altLang="en-US" dirty="0">
                <a:solidFill>
                  <a:schemeClr val="accent4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개별적으로 모델을 학습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pPr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로컬에서 학습된 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'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파라미터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기울기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)'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만 공유하는 분산 학습 기법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pPr>
              <a:buNone/>
            </a:pP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buNone/>
            </a:pP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&gt; </a:t>
            </a:r>
            <a:r>
              <a:rPr lang="ko-KR" altLang="en-US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데이터 불변성 </a:t>
            </a: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원본 데이터</a:t>
            </a:r>
            <a:r>
              <a:rPr lang="ko-KR" altLang="en-US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는 항상 로컬 장치에 남아 서버로 전송되지 않음</a:t>
            </a:r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pPr>
              <a:buNone/>
            </a:pP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*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분산형 </a:t>
            </a:r>
            <a:r>
              <a:rPr lang="ko-KR" alt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머신러닝</a:t>
            </a:r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패러다임</a:t>
            </a:r>
            <a:r>
              <a:rPr lang="en-US" altLang="ko-K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FB2C3-AB06-4815-04A3-D95705011245}"/>
              </a:ext>
            </a:extLst>
          </p:cNvPr>
          <p:cNvSpPr txBox="1"/>
          <p:nvPr/>
        </p:nvSpPr>
        <p:spPr>
          <a:xfrm>
            <a:off x="4335350" y="6262482"/>
            <a:ext cx="415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https://www.jaenung.net/tree/24759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47D855-E937-E0BC-C01E-17A0AEB632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6400" y="2949980"/>
            <a:ext cx="3695701" cy="3681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030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B950B-FECC-F2C6-5E95-BF6A3BC9A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FF99920-D435-B865-D610-05D213ABE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425450"/>
            <a:ext cx="9144000" cy="774930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연합 학습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(FL)</a:t>
            </a:r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은 </a:t>
            </a:r>
            <a:r>
              <a:rPr lang="ko-KR" altLang="en-US" sz="4400" b="1" dirty="0">
                <a:solidFill>
                  <a:srgbClr val="F97B7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안전</a:t>
            </a:r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한가</a:t>
            </a:r>
            <a:r>
              <a:rPr lang="en-US" altLang="ko-KR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667AE9C-3B92-D10B-BBE9-34BF1D6FB32B}"/>
              </a:ext>
            </a:extLst>
          </p:cNvPr>
          <p:cNvCxnSpPr/>
          <p:nvPr/>
        </p:nvCxnSpPr>
        <p:spPr>
          <a:xfrm>
            <a:off x="406400" y="13164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26FF2E-04C3-DBC5-7329-398EE3B8C018}"/>
              </a:ext>
            </a:extLst>
          </p:cNvPr>
          <p:cNvSpPr txBox="1"/>
          <p:nvPr/>
        </p:nvSpPr>
        <p:spPr>
          <a:xfrm>
            <a:off x="522514" y="1752800"/>
            <a:ext cx="94678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기울기로 뭘 할 수 있나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sz="1600" b="1" dirty="0">
              <a:solidFill>
                <a:schemeClr val="accent4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Deep Leakage :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딥러닝 모델의 기울기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(Gradient)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는 학습 데이터의 특징을 내포</a:t>
            </a:r>
            <a:endParaRPr lang="en-US" altLang="ko-KR" sz="16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&gt; </a:t>
            </a:r>
            <a:r>
              <a:rPr lang="en-US" altLang="ko-KR" sz="16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The Threat :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서버가 클라이언트로부터 받은 기울기를 </a:t>
            </a:r>
            <a:r>
              <a:rPr lang="ko-KR" altLang="en-US" sz="1600" dirty="0">
                <a:solidFill>
                  <a:schemeClr val="accent4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역추적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하여 </a:t>
            </a:r>
            <a:r>
              <a:rPr lang="ko-KR" altLang="en-US" sz="1600" dirty="0">
                <a:solidFill>
                  <a:schemeClr val="accent4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원본 이미지 복원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가능성 제기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21ED7-2B0C-8F52-1EB8-FCF60DE1ACB6}"/>
              </a:ext>
            </a:extLst>
          </p:cNvPr>
          <p:cNvSpPr txBox="1"/>
          <p:nvPr/>
        </p:nvSpPr>
        <p:spPr>
          <a:xfrm>
            <a:off x="522514" y="3286216"/>
            <a:ext cx="956128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핵심 연구 목표</a:t>
            </a:r>
            <a:endParaRPr lang="en-US" altLang="ko-KR" sz="2400" b="1" dirty="0">
              <a:solidFill>
                <a:schemeClr val="accent2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buNone/>
            </a:pPr>
            <a:endParaRPr lang="en-US" altLang="ko-KR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1.</a:t>
            </a:r>
            <a:r>
              <a:rPr lang="ko-KR" altLang="en-US" sz="22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핵심 공격 기법</a:t>
            </a:r>
            <a:r>
              <a:rPr lang="en-US" altLang="ko-KR" sz="22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(Inverting Gradients Attack)</a:t>
            </a:r>
            <a:r>
              <a:rPr lang="ko-KR" altLang="en-US" sz="22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재현</a:t>
            </a:r>
            <a:endParaRPr lang="en-US" altLang="ko-KR" sz="22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&gt;</a:t>
            </a:r>
            <a:r>
              <a:rPr lang="ko-KR" altLang="en-US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기울기 정보만으로 </a:t>
            </a:r>
            <a:r>
              <a:rPr lang="ko-KR" altLang="en-US" sz="1600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원본 데이터를 얼마나 정확하게 복원</a:t>
            </a:r>
            <a:r>
              <a:rPr lang="ko-KR" altLang="en-US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할 수 있는지 </a:t>
            </a:r>
            <a:r>
              <a:rPr lang="ko-KR" altLang="en-US" sz="1600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취약점 검증</a:t>
            </a:r>
            <a:endParaRPr lang="en-US" altLang="ko-KR" sz="16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0700F52-AA9D-3825-574E-19B31D20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5040909"/>
            <a:ext cx="1052884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2.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가장 널리 사용되는 방어 기법 중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노이즈 주입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적용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하여 복원 공격 </a:t>
            </a:r>
            <a:r>
              <a:rPr kumimoji="0" lang="ko-KR" altLang="ko-KR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효과 무력화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검증</a:t>
            </a:r>
            <a:endParaRPr kumimoji="0" lang="en-US" altLang="ko-KR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&gt;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Trade-off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분석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노이즈 주입으로 프라이버시가 강화되는 대신,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모델의 학습 성능 (정확도)이 얼마나 하락하는지 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프라이버시-효용성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Trade-off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) 정량적으로 분석.</a:t>
            </a:r>
          </a:p>
        </p:txBody>
      </p:sp>
    </p:spTree>
    <p:extLst>
      <p:ext uri="{BB962C8B-B14F-4D97-AF65-F5344CB8AC3E}">
        <p14:creationId xmlns:p14="http://schemas.microsoft.com/office/powerpoint/2010/main" val="1039890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DB86B2-DCB0-135F-DBF4-3EDB6945B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6DEC71-F80D-38A5-3678-8F08626F0D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79069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EC88B6-26C2-BE36-80AE-C1F1ACAE6D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00359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647481F-1266-3C14-5EB0-48495E143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267638"/>
            <a:ext cx="9144000" cy="920041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관련 연구 분석</a:t>
            </a:r>
            <a:endParaRPr lang="ko-KR" altLang="en-US" sz="7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4E3349-2027-9BB2-093F-7DB28FE5A414}"/>
              </a:ext>
            </a:extLst>
          </p:cNvPr>
          <p:cNvCxnSpPr/>
          <p:nvPr/>
        </p:nvCxnSpPr>
        <p:spPr>
          <a:xfrm>
            <a:off x="406400" y="13037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2EF695-55D1-6C7E-160A-903A34982518}"/>
              </a:ext>
            </a:extLst>
          </p:cNvPr>
          <p:cNvSpPr txBox="1"/>
          <p:nvPr/>
        </p:nvSpPr>
        <p:spPr>
          <a:xfrm>
            <a:off x="522514" y="1752800"/>
            <a:ext cx="112821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400" b="1" dirty="0">
                <a:solidFill>
                  <a:schemeClr val="bg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논문 선정 </a:t>
            </a:r>
            <a:r>
              <a:rPr lang="en-US" altLang="ko-KR" sz="2400" b="1" dirty="0">
                <a:solidFill>
                  <a:schemeClr val="bg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</a:t>
            </a:r>
            <a:r>
              <a:rPr lang="ko-KR" altLang="en-US" sz="2400" dirty="0">
                <a:solidFill>
                  <a:schemeClr val="bg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20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Inverting Gradients - How easy is it to break privacy in federated learning?</a:t>
            </a:r>
            <a:r>
              <a:rPr lang="en-US" altLang="ko-KR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</a:p>
          <a:p>
            <a:pPr>
              <a:buNone/>
            </a:pPr>
            <a:r>
              <a:rPr lang="en-US" altLang="ko-KR" sz="2000" dirty="0">
                <a:solidFill>
                  <a:schemeClr val="bg2"/>
                </a:solidFill>
              </a:rPr>
              <a:t>(</a:t>
            </a:r>
            <a:r>
              <a:rPr lang="en-US" altLang="ko-KR" sz="2000" dirty="0" err="1">
                <a:solidFill>
                  <a:schemeClr val="bg2"/>
                </a:solidFill>
              </a:rPr>
              <a:t>Geiping</a:t>
            </a:r>
            <a:r>
              <a:rPr lang="en-US" altLang="ko-KR" sz="2000" dirty="0">
                <a:solidFill>
                  <a:schemeClr val="bg2"/>
                </a:solidFill>
              </a:rPr>
              <a:t> et al.) </a:t>
            </a:r>
          </a:p>
          <a:p>
            <a:pPr>
              <a:buNone/>
            </a:pPr>
            <a:endParaRPr lang="en-US" altLang="ko-KR" sz="2000" dirty="0">
              <a:solidFill>
                <a:schemeClr val="bg2"/>
              </a:solidFill>
            </a:endParaRPr>
          </a:p>
          <a:p>
            <a:pPr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연합 학습의 </a:t>
            </a:r>
            <a:r>
              <a:rPr lang="ko-KR" altLang="en-US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가장 심각한 위협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중 하나인 </a:t>
            </a:r>
            <a:r>
              <a:rPr lang="ko-KR" altLang="en-US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기울기 </a:t>
            </a:r>
            <a:r>
              <a:rPr lang="ko-KR" altLang="en-US" b="1" dirty="0" err="1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역추적</a:t>
            </a:r>
            <a:r>
              <a:rPr lang="ko-KR" altLang="en-US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공격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에 대해 포괄적이고 실제적인 분석 제공</a:t>
            </a:r>
            <a:endParaRPr lang="en-US" altLang="ko-KR" sz="24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5F15B-CEF4-C82A-A5C7-06C0F4C70845}"/>
              </a:ext>
            </a:extLst>
          </p:cNvPr>
          <p:cNvSpPr txBox="1"/>
          <p:nvPr/>
        </p:nvSpPr>
        <p:spPr>
          <a:xfrm>
            <a:off x="406400" y="3294701"/>
            <a:ext cx="8343900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핵심 공격 기법 </a:t>
            </a:r>
            <a:r>
              <a:rPr lang="en-US" altLang="ko-KR" sz="20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“Inverting Gradients”</a:t>
            </a:r>
          </a:p>
          <a:p>
            <a:pPr lvl="1"/>
            <a:endParaRPr lang="en-US" altLang="ko-KR" sz="20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얕은 네트워크 뿐만 아니라 </a:t>
            </a:r>
            <a:r>
              <a:rPr lang="en-US" altLang="ko-KR" dirty="0" err="1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ResNet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등 깊은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(Deep) 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네트워크 공격도 성공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.</a:t>
            </a:r>
          </a:p>
          <a:p>
            <a:pPr lvl="1"/>
            <a:endParaRPr lang="en-US" altLang="ko-KR" sz="11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학습되지 않은 모델 뿐만 아니라 학습된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(Trained) 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모델에서도 유효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.</a:t>
            </a:r>
          </a:p>
          <a:p>
            <a:pPr lvl="1"/>
            <a:endParaRPr lang="en-US" altLang="ko-KR" sz="11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lvl="1"/>
            <a:r>
              <a:rPr lang="ko-KR" altLang="en-US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핵심 기여 </a:t>
            </a:r>
            <a:r>
              <a:rPr lang="en-US" altLang="ko-KR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기울기 정보만으로 픽셀 단위의 정교한 이미지 복원 가능성 증명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BEFA4-7562-F8B4-C14B-32B18585C673}"/>
              </a:ext>
            </a:extLst>
          </p:cNvPr>
          <p:cNvSpPr txBox="1"/>
          <p:nvPr/>
        </p:nvSpPr>
        <p:spPr>
          <a:xfrm>
            <a:off x="1020082" y="5500748"/>
            <a:ext cx="10287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Inverting Gradients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는 기존의 공격보다 </a:t>
            </a:r>
            <a:r>
              <a:rPr lang="ko-KR" altLang="en-US" sz="20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더 깊고</a:t>
            </a:r>
            <a:r>
              <a:rPr lang="en-US" altLang="ko-KR" sz="20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더 많이 학습된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현실적인 모델 환경에서 </a:t>
            </a:r>
            <a:endParaRPr lang="en-US" altLang="ko-KR" sz="20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ko-KR" altLang="en-US" sz="2000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원본 데이터 복원을 입증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연합 학습 프라이버시 방어 기법 연구에 필수적인 영역</a:t>
            </a:r>
            <a:endParaRPr lang="ko-KR" altLang="en-US" sz="20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53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71CB3-6889-44A5-FCB0-95E7637A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255A1D-B4B0-F15F-D93D-8D5D45BC65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3A2557-639C-2D21-8586-7E8771A898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00359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4075579-1A7B-0DAC-116A-E7AD92AE0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184150"/>
            <a:ext cx="9144000" cy="1003529"/>
          </a:xfrm>
        </p:spPr>
        <p:txBody>
          <a:bodyPr>
            <a:normAutofit/>
          </a:bodyPr>
          <a:lstStyle/>
          <a:p>
            <a:pPr lvl="1"/>
            <a:r>
              <a:rPr lang="en-US" altLang="ko-KR" sz="4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네오 variable" panose="00000500000000000000" pitchFamily="2" charset="-127"/>
                <a:ea typeface="나눔스퀘어 네오 variable" panose="00000500000000000000" pitchFamily="2" charset="-127"/>
              </a:rPr>
              <a:t>Inverting Gradients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0ED35C7-68AC-0C62-C617-5DFD4E92C95F}"/>
              </a:ext>
            </a:extLst>
          </p:cNvPr>
          <p:cNvCxnSpPr/>
          <p:nvPr/>
        </p:nvCxnSpPr>
        <p:spPr>
          <a:xfrm>
            <a:off x="406400" y="13037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B2AD44-9C73-CC19-85C2-C2827C9E5B41}"/>
              </a:ext>
            </a:extLst>
          </p:cNvPr>
          <p:cNvSpPr txBox="1"/>
          <p:nvPr/>
        </p:nvSpPr>
        <p:spPr>
          <a:xfrm>
            <a:off x="522514" y="1536900"/>
            <a:ext cx="112821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400" b="1" dirty="0">
                <a:solidFill>
                  <a:schemeClr val="bg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공격 원리 </a:t>
            </a:r>
            <a:r>
              <a:rPr lang="en-US" altLang="ko-KR" sz="2400" b="1" dirty="0">
                <a:solidFill>
                  <a:schemeClr val="bg2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공격자는 원본 데이터 </a:t>
            </a:r>
            <a:r>
              <a:rPr lang="en-US" altLang="ko-KR" sz="2000" dirty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X</a:t>
            </a:r>
            <a:r>
              <a:rPr lang="ko-KR" altLang="en-US" sz="20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를 직접 복원할 수 없음</a:t>
            </a:r>
            <a:endParaRPr lang="en-US" altLang="ko-KR" sz="20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buNone/>
            </a:pP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buNone/>
            </a:pPr>
            <a:r>
              <a:rPr lang="en-US" altLang="ko-KR" sz="20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&gt; </a:t>
            </a:r>
            <a:r>
              <a:rPr lang="ko-KR" altLang="en-US" sz="2000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문제를 최적화 문제 </a:t>
            </a:r>
            <a:r>
              <a:rPr lang="en-US" altLang="ko-KR" sz="2000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(Optimization Problem)</a:t>
            </a:r>
            <a:r>
              <a:rPr lang="ko-KR" altLang="en-US" sz="2000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 정의</a:t>
            </a:r>
            <a:r>
              <a:rPr lang="ko-KR" altLang="en-US" sz="20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하여 간접적으로 복원</a:t>
            </a:r>
            <a:endParaRPr lang="en-US" altLang="ko-KR" sz="20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buNone/>
            </a:pP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공격자는 임의의 가짜 데이터</a:t>
            </a:r>
            <a:r>
              <a:rPr lang="en-US" altLang="ko-KR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(Dummy Data)</a:t>
            </a:r>
            <a:r>
              <a:rPr lang="ko-KR" altLang="en-US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를 생성</a:t>
            </a:r>
            <a:endParaRPr lang="en-US" altLang="ko-KR" sz="16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가짜 데이터의 기울기와 실제 데이터의 기울기를 비교</a:t>
            </a:r>
            <a:endParaRPr lang="en-US" altLang="ko-KR" sz="16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buNone/>
            </a:pPr>
            <a:endParaRPr lang="en-US" altLang="ko-KR" sz="20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buNone/>
            </a:pPr>
            <a:endParaRPr lang="en-US" altLang="ko-KR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37F4D8-77A4-D131-E987-4FA7C2ED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3" t="7749" r="20743" b="8128"/>
          <a:stretch>
            <a:fillRect/>
          </a:stretch>
        </p:blipFill>
        <p:spPr bwMode="auto">
          <a:xfrm>
            <a:off x="1354029" y="3322629"/>
            <a:ext cx="3192571" cy="318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A7AEE33-DBF3-9486-E8F2-FE52A3C57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2" t="7688" r="17984" b="8332"/>
          <a:stretch>
            <a:fillRect/>
          </a:stretch>
        </p:blipFill>
        <p:spPr bwMode="auto">
          <a:xfrm>
            <a:off x="7296149" y="2694714"/>
            <a:ext cx="3917951" cy="389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DEE061D-7900-A85E-2243-D5E3FC8CC91B}"/>
              </a:ext>
            </a:extLst>
          </p:cNvPr>
          <p:cNvSpPr/>
          <p:nvPr/>
        </p:nvSpPr>
        <p:spPr>
          <a:xfrm rot="5400000">
            <a:off x="5331718" y="4463410"/>
            <a:ext cx="1300570" cy="57797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4CEB25-80A9-1FE7-81C2-00FCA6EE5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F444ED-B68E-7779-6D87-F9AA77B2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479" y="5080000"/>
            <a:ext cx="5632726" cy="12555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989750-5E9C-F7F1-0193-0E33872984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F04B42-F2F6-218F-E0B7-0C99C0F5EC0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5800359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D915284-B52C-4966-1C7F-7F4CD67BD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294600"/>
            <a:ext cx="9144000" cy="893080"/>
          </a:xfrm>
        </p:spPr>
        <p:txBody>
          <a:bodyPr>
            <a:normAutofit/>
          </a:bodyPr>
          <a:lstStyle/>
          <a:p>
            <a:pPr lvl="1"/>
            <a:r>
              <a:rPr lang="en-US" altLang="ko-KR" sz="4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네오 variable" panose="00000500000000000000" pitchFamily="2" charset="-127"/>
                <a:ea typeface="나눔스퀘어 네오 variable" panose="00000500000000000000" pitchFamily="2" charset="-127"/>
              </a:rPr>
              <a:t>Inverting Gradients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A8C5D0-054E-B8FC-5F17-9B05D1CF311C}"/>
              </a:ext>
            </a:extLst>
          </p:cNvPr>
          <p:cNvCxnSpPr/>
          <p:nvPr/>
        </p:nvCxnSpPr>
        <p:spPr>
          <a:xfrm>
            <a:off x="406400" y="13037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268DAA-BC03-338C-3AA5-CF90D2220197}"/>
              </a:ext>
            </a:extLst>
          </p:cNvPr>
          <p:cNvSpPr txBox="1"/>
          <p:nvPr/>
        </p:nvSpPr>
        <p:spPr>
          <a:xfrm>
            <a:off x="522514" y="1536900"/>
            <a:ext cx="1128213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두 기울기가 얼마나 비슷한 지를 측정하는 기준 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코사인 유사도 </a:t>
            </a: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en-US" altLang="ko-KR" sz="2000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Cosine Similarity</a:t>
            </a: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</a:p>
          <a:p>
            <a:pPr>
              <a:buNone/>
            </a:pPr>
            <a:endParaRPr lang="en-US" altLang="ko-KR" sz="20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MSE(</a:t>
            </a:r>
            <a:r>
              <a:rPr lang="ko-KR" altLang="en-US" sz="1600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유클리드 거리</a:t>
            </a:r>
            <a:r>
              <a:rPr lang="en-US" altLang="ko-KR" sz="1600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) </a:t>
            </a:r>
            <a:r>
              <a:rPr lang="ko-KR" altLang="en-US" sz="1600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대신 코사인 유사도</a:t>
            </a:r>
            <a:r>
              <a:rPr lang="en-US" altLang="ko-KR" sz="1600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(Cosine Similarity)</a:t>
            </a:r>
            <a:r>
              <a:rPr lang="ko-KR" altLang="en-US" sz="1600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사용 </a:t>
            </a:r>
            <a:r>
              <a:rPr lang="en-US" altLang="ko-KR" sz="1600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&gt; </a:t>
            </a:r>
            <a:r>
              <a:rPr lang="ko-KR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기울기의 방향성 일치</a:t>
            </a:r>
            <a:endParaRPr lang="en-US" altLang="ko-KR" sz="1600" b="1" dirty="0">
              <a:solidFill>
                <a:schemeClr val="accent4">
                  <a:lumMod val="40000"/>
                  <a:lumOff val="60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유클리드 거리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(MSE)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는 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FL 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환경에서 기울기의 크기가 </a:t>
            </a:r>
            <a:endParaRPr lang="en-US" altLang="ko-KR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로컬 데이터의 배치 크기나 </a:t>
            </a:r>
            <a:r>
              <a:rPr lang="ko-KR" altLang="en-US" dirty="0" err="1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학습률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등 여러 요인에 따라 변동될 우려가 존재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반면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코사인 유사도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는 두 벡터의 </a:t>
            </a:r>
            <a:r>
              <a:rPr lang="ko-KR" altLang="en-US" b="1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방향</a:t>
            </a:r>
            <a:r>
              <a:rPr lang="ko-KR" altLang="en-US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이 얼마나 일치하는 지에만 초점을 둠</a:t>
            </a:r>
            <a:r>
              <a:rPr lang="en-US" altLang="ko-KR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논문에서 기울기의 </a:t>
            </a:r>
            <a:r>
              <a:rPr lang="en-US" altLang="ko-KR" sz="2000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'</a:t>
            </a:r>
            <a:r>
              <a:rPr lang="ko-KR" altLang="en-US" sz="2000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방향성</a:t>
            </a:r>
            <a:r>
              <a:rPr lang="en-US" altLang="ko-KR" sz="2000" dirty="0">
                <a:solidFill>
                  <a:schemeClr val="accent4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(Directionality)'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 원본 데이터의 정보를 담고 있음을 발견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이를 비용 함수에 사용하여 복원 정확도 향상</a:t>
            </a:r>
            <a:endParaRPr lang="en-US" altLang="ko-KR" sz="20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4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941BA-51A5-B37D-029A-3B58EAAB0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62ABA-434C-3247-5B57-7605C01EB7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22514" y="267639"/>
            <a:ext cx="5884513" cy="6322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8910F6-90EB-7C25-3DA8-47F699080C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00359" y="921521"/>
            <a:ext cx="5239481" cy="528711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B0E8CBA-D268-6C59-3C99-DCF7A97B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0"/>
            <a:ext cx="9144000" cy="1187680"/>
          </a:xfrm>
        </p:spPr>
        <p:txBody>
          <a:bodyPr>
            <a:normAutofit/>
          </a:bodyPr>
          <a:lstStyle/>
          <a:p>
            <a:pPr lvl="1"/>
            <a:r>
              <a:rPr lang="en-US" altLang="ko-KR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ADLaM Display" panose="02010000000000000000" pitchFamily="2" charset="0"/>
              </a:rPr>
              <a:t>Experimental Setup</a:t>
            </a:r>
            <a:endParaRPr lang="en-US" altLang="ko-KR" sz="4400" b="1" dirty="0">
              <a:solidFill>
                <a:schemeClr val="accent5">
                  <a:lumMod val="60000"/>
                  <a:lumOff val="40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E5A092A-A50D-EFC8-03CD-71201373BE79}"/>
              </a:ext>
            </a:extLst>
          </p:cNvPr>
          <p:cNvCxnSpPr/>
          <p:nvPr/>
        </p:nvCxnSpPr>
        <p:spPr>
          <a:xfrm>
            <a:off x="406400" y="1303793"/>
            <a:ext cx="8592458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36066E-B59C-29B9-55F0-325FC075C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184509"/>
              </p:ext>
            </p:extLst>
          </p:nvPr>
        </p:nvGraphicFramePr>
        <p:xfrm>
          <a:off x="522514" y="1879662"/>
          <a:ext cx="11409136" cy="2261866"/>
        </p:xfrm>
        <a:graphic>
          <a:graphicData uri="http://schemas.openxmlformats.org/drawingml/2006/table">
            <a:tbl>
              <a:tblPr/>
              <a:tblGrid>
                <a:gridCol w="1541236">
                  <a:extLst>
                    <a:ext uri="{9D8B030D-6E8A-4147-A177-3AD203B41FA5}">
                      <a16:colId xmlns:a16="http://schemas.microsoft.com/office/drawing/2014/main" val="416997877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638972147"/>
                    </a:ext>
                  </a:extLst>
                </a:gridCol>
                <a:gridCol w="6438900">
                  <a:extLst>
                    <a:ext uri="{9D8B030D-6E8A-4147-A177-3AD203B41FA5}">
                      <a16:colId xmlns:a16="http://schemas.microsoft.com/office/drawing/2014/main" val="1885714336"/>
                    </a:ext>
                  </a:extLst>
                </a:gridCol>
              </a:tblGrid>
              <a:tr h="7230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데이터셋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CIFAR-10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 (32x32, RGB)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널리 사용되는 이미지 분류 데이터셋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. 32x32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크기의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컬러 이미지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 사용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, </a:t>
                      </a:r>
                    </a:p>
                    <a:p>
                      <a:pPr algn="just">
                        <a:buNone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복원된 이미지의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시각적 품질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을 쉽게 확인 가능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.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222495"/>
                  </a:ext>
                </a:extLst>
              </a:tr>
              <a:tr h="6802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모델 구조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ConvNet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 (4-layer CNN)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Convolutional Neural Network (CNN)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 사용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. </a:t>
                      </a:r>
                    </a:p>
                    <a:p>
                      <a:pPr algn="just"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가장 기본적인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CNN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을 베이스라인 모델로 사용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기본적인 모델에서도 유효함을 입증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.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962576"/>
                  </a:ext>
                </a:extLst>
              </a:tr>
              <a:tr h="8585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프레임워크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PyTorch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,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InverseFed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 Library</a:t>
                      </a:r>
                      <a:endParaRPr lang="en-US" sz="1600" dirty="0">
                        <a:solidFill>
                          <a:schemeClr val="bg1"/>
                        </a:solidFill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딥러닝 구현의 유연성을 제공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. </a:t>
                      </a:r>
                    </a:p>
                    <a:p>
                      <a:pPr algn="just">
                        <a:buNone/>
                      </a:pPr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InverseFed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 라이브러리는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기울기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역추적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 공격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(Inverting Gradients)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을 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  <a:p>
                      <a:pPr algn="just">
                        <a:buNone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효율적으로 구현하고 재현하기 위해 사용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.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822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8A545F-16E3-FD0D-0395-5187893D9154}"/>
              </a:ext>
            </a:extLst>
          </p:cNvPr>
          <p:cNvSpPr txBox="1"/>
          <p:nvPr/>
        </p:nvSpPr>
        <p:spPr>
          <a:xfrm>
            <a:off x="661682" y="15169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실험 환경 설정</a:t>
            </a:r>
            <a:endParaRPr lang="en-US" altLang="ko-KR" sz="24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61598-3909-08B3-1C15-DED3664CA036}"/>
              </a:ext>
            </a:extLst>
          </p:cNvPr>
          <p:cNvSpPr txBox="1"/>
          <p:nvPr/>
        </p:nvSpPr>
        <p:spPr>
          <a:xfrm>
            <a:off x="661682" y="42390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결과 측정 기준 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(Metrics)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8BCA62-D2EA-4436-C1AC-16F06B4A2F89}"/>
              </a:ext>
            </a:extLst>
          </p:cNvPr>
          <p:cNvSpPr txBox="1"/>
          <p:nvPr/>
        </p:nvSpPr>
        <p:spPr>
          <a:xfrm>
            <a:off x="661682" y="4916380"/>
            <a:ext cx="49898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97B7B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A. </a:t>
            </a: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MSE (Mean Squared Error)</a:t>
            </a:r>
          </a:p>
          <a:p>
            <a:endParaRPr lang="en-US" altLang="ko-KR" b="1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복원 이미지와 원본 이미지 간의 </a:t>
            </a:r>
            <a:r>
              <a:rPr lang="ko-KR" altLang="en-US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평균적인 픽셀 값 차이</a:t>
            </a:r>
            <a:r>
              <a:rPr lang="ko-KR" altLang="en-US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측정</a:t>
            </a:r>
            <a:r>
              <a:rPr lang="en-US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&gt; </a:t>
            </a:r>
            <a:r>
              <a:rPr lang="ko-KR" altLang="en-US" sz="1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값이 낮을수록</a:t>
            </a:r>
            <a:r>
              <a:rPr lang="ko-KR" altLang="en-US" sz="1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공격 성공률이 높다</a:t>
            </a:r>
            <a:r>
              <a:rPr lang="ko-KR" altLang="en-US" sz="1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고 판단</a:t>
            </a:r>
            <a:r>
              <a:rPr lang="en-US" altLang="ko-KR" sz="1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63F16-7F44-2637-C76E-7C2E4C163EED}"/>
              </a:ext>
            </a:extLst>
          </p:cNvPr>
          <p:cNvSpPr txBox="1"/>
          <p:nvPr/>
        </p:nvSpPr>
        <p:spPr>
          <a:xfrm>
            <a:off x="5646156" y="4898950"/>
            <a:ext cx="629184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B. </a:t>
            </a:r>
            <a:r>
              <a:rPr lang="en-US" altLang="ko-KR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PSNR (Peak Signal-to-Noise Ratio)</a:t>
            </a:r>
          </a:p>
          <a:p>
            <a:pPr>
              <a:buNone/>
            </a:pPr>
            <a:endParaRPr lang="en-US" altLang="ko-KR" b="1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이미지 복원 품질을 평가하는 표준 지표</a:t>
            </a:r>
            <a:r>
              <a:rPr lang="en-US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오차의 비율을 로그 스케일로 표현</a:t>
            </a:r>
            <a:r>
              <a:rPr lang="en-US" altLang="ko-KR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원본 이미지와 </a:t>
            </a:r>
            <a:r>
              <a:rPr lang="ko-KR" altLang="en-US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시각적으로 더 유사</a:t>
            </a:r>
            <a:r>
              <a:rPr lang="ko-KR" altLang="en-US" sz="1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하며 </a:t>
            </a:r>
            <a:r>
              <a:rPr lang="ko-KR" altLang="en-US" sz="1400" b="1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이미지 품질에 비례</a:t>
            </a:r>
            <a:endParaRPr lang="en-US" altLang="ko-KR" sz="1400" b="1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endParaRPr lang="en-US" altLang="ko-KR" sz="1400" b="1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&gt; </a:t>
            </a:r>
            <a:r>
              <a:rPr lang="ko-KR" altLang="en-US" sz="1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값이 높을수록</a:t>
            </a:r>
            <a:r>
              <a:rPr lang="ko-KR" altLang="en-US" sz="1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공격 성공률이 높다</a:t>
            </a:r>
            <a:r>
              <a:rPr lang="ko-KR" altLang="en-US" sz="1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고 판단</a:t>
            </a:r>
            <a:r>
              <a:rPr lang="en-US" altLang="ko-KR" sz="1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627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1183</Words>
  <Application>Microsoft Office PowerPoint</Application>
  <PresentationFormat>와이드스크린</PresentationFormat>
  <Paragraphs>224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나눔스퀘어 네오 OTF ExtraBold</vt:lpstr>
      <vt:lpstr>맑은 고딕</vt:lpstr>
      <vt:lpstr>나눔스퀘어 네오 OTF Light</vt:lpstr>
      <vt:lpstr>HY궁서B</vt:lpstr>
      <vt:lpstr>Cambria</vt:lpstr>
      <vt:lpstr>나눔스퀘어 네오 variable</vt:lpstr>
      <vt:lpstr>나눔스퀘어 네오 OTF Bold</vt:lpstr>
      <vt:lpstr>나눔스퀘어 네오 OTF Heavy</vt:lpstr>
      <vt:lpstr>나눔스퀘어 네오 Light</vt:lpstr>
      <vt:lpstr>Arial</vt:lpstr>
      <vt:lpstr>Office 테마</vt:lpstr>
      <vt:lpstr>Federated Learning  프라이버시 취약점 분석 및 방어</vt:lpstr>
      <vt:lpstr>연합 학습(FL) 의 필요성?</vt:lpstr>
      <vt:lpstr>연합 학습(FL) 의 필요성?</vt:lpstr>
      <vt:lpstr>연합 학습(FL) 의 필요성?</vt:lpstr>
      <vt:lpstr>연합 학습(FL)은 안전한가?</vt:lpstr>
      <vt:lpstr>관련 연구 분석</vt:lpstr>
      <vt:lpstr>Inverting Gradients</vt:lpstr>
      <vt:lpstr>Inverting Gradients</vt:lpstr>
      <vt:lpstr>Experimental Setup</vt:lpstr>
      <vt:lpstr>[실험 1] 공격 재현 결과 - 1</vt:lpstr>
      <vt:lpstr>[실험 1] 공격 재현 결과 – 2 (Multiple)</vt:lpstr>
      <vt:lpstr>[실험 2] 대규모 배치</vt:lpstr>
      <vt:lpstr>방어 전략 (Gradient Noise Injection)</vt:lpstr>
      <vt:lpstr>[실험 3] 노이즈 적용 결과 - 1</vt:lpstr>
      <vt:lpstr>[실험 3] 노이즈 적용 결과 - 2</vt:lpstr>
      <vt:lpstr>결과 비교 및 분석</vt:lpstr>
      <vt:lpstr>Trade-off(Conclusion) &amp; If?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의영 이</dc:creator>
  <cp:lastModifiedBy>유동건</cp:lastModifiedBy>
  <cp:revision>15</cp:revision>
  <dcterms:created xsi:type="dcterms:W3CDTF">2025-10-11T05:08:19Z</dcterms:created>
  <dcterms:modified xsi:type="dcterms:W3CDTF">2025-11-24T08:22:39Z</dcterms:modified>
</cp:coreProperties>
</file>